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Override PartName="/ppt/slides/slide11.xml" ContentType="application/vnd.openxmlformats-officedocument.presentationml.slide+xml"/>
  <Default Extension="xml" ContentType="application/xml"/>
  <Override PartName="/ppt/slides/slide9.xml" ContentType="application/vnd.openxmlformats-officedocument.presentationml.slide+xml"/>
  <Default Extension="jpeg" ContentType="image/jpeg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s/slide1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72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7" r:id="rId13"/>
    <p:sldId id="268" r:id="rId14"/>
    <p:sldId id="269" r:id="rId15"/>
    <p:sldId id="273" r:id="rId16"/>
    <p:sldId id="271" r:id="rId17"/>
    <p:sldId id="270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 clrMode="gray"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89331" autoAdjust="0"/>
  </p:normalViewPr>
  <p:slideViewPr>
    <p:cSldViewPr snapToGrid="0" snapToObjects="1" showGuides="1">
      <p:cViewPr varScale="1">
        <p:scale>
          <a:sx n="87" d="100"/>
          <a:sy n="87" d="100"/>
        </p:scale>
        <p:origin x="-5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3434-6A2D-AC41-B68D-2B98AF291651}" type="datetimeFigureOut">
              <a:rPr lang="en-US" smtClean="0"/>
              <a:pPr/>
              <a:t>4/17/13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97E35-08BF-B043-8904-589D670A9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3434-6A2D-AC41-B68D-2B98AF291651}" type="datetimeFigureOut">
              <a:rPr lang="en-US" smtClean="0"/>
              <a:pPr/>
              <a:t>4/17/13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97E35-08BF-B043-8904-589D670A9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3434-6A2D-AC41-B68D-2B98AF291651}" type="datetimeFigureOut">
              <a:rPr lang="en-US" smtClean="0"/>
              <a:pPr/>
              <a:t>4/17/13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97E35-08BF-B043-8904-589D670A9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3434-6A2D-AC41-B68D-2B98AF291651}" type="datetimeFigureOut">
              <a:rPr lang="en-US" smtClean="0"/>
              <a:pPr/>
              <a:t>4/17/13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97E35-08BF-B043-8904-589D670A9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3434-6A2D-AC41-B68D-2B98AF291651}" type="datetimeFigureOut">
              <a:rPr lang="en-US" smtClean="0"/>
              <a:pPr/>
              <a:t>4/17/13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97E35-08BF-B043-8904-589D670A9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3434-6A2D-AC41-B68D-2B98AF291651}" type="datetimeFigureOut">
              <a:rPr lang="en-US" smtClean="0"/>
              <a:pPr/>
              <a:t>4/17/13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97E35-08BF-B043-8904-589D670A9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3434-6A2D-AC41-B68D-2B98AF291651}" type="datetimeFigureOut">
              <a:rPr lang="en-US" smtClean="0"/>
              <a:pPr/>
              <a:t>4/17/13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97E35-08BF-B043-8904-589D670A9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3434-6A2D-AC41-B68D-2B98AF291651}" type="datetimeFigureOut">
              <a:rPr lang="en-US" smtClean="0"/>
              <a:pPr/>
              <a:t>4/17/13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97E35-08BF-B043-8904-589D670A9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3434-6A2D-AC41-B68D-2B98AF291651}" type="datetimeFigureOut">
              <a:rPr lang="en-US" smtClean="0"/>
              <a:pPr/>
              <a:t>4/17/13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97E35-08BF-B043-8904-589D670A9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3434-6A2D-AC41-B68D-2B98AF291651}" type="datetimeFigureOut">
              <a:rPr lang="en-US" smtClean="0"/>
              <a:pPr/>
              <a:t>4/17/13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97E35-08BF-B043-8904-589D670A9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3434-6A2D-AC41-B68D-2B98AF291651}" type="datetimeFigureOut">
              <a:rPr lang="en-US" smtClean="0"/>
              <a:pPr/>
              <a:t>4/17/13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97E35-08BF-B043-8904-589D670A9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873434-6A2D-AC41-B68D-2B98AF291651}" type="datetimeFigureOut">
              <a:rPr lang="en-US" smtClean="0"/>
              <a:pPr/>
              <a:t>4/17/13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C97E35-08BF-B043-8904-589D670A9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6.png"/><Relationship Id="rId12" Type="http://schemas.openxmlformats.org/officeDocument/2006/relationships/image" Target="../media/image27.png"/><Relationship Id="rId13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6" Type="http://schemas.openxmlformats.org/officeDocument/2006/relationships/image" Target="../media/image21.png"/><Relationship Id="rId7" Type="http://schemas.openxmlformats.org/officeDocument/2006/relationships/image" Target="../media/image22.png"/><Relationship Id="rId8" Type="http://schemas.openxmlformats.org/officeDocument/2006/relationships/image" Target="../media/image23.png"/><Relationship Id="rId9" Type="http://schemas.openxmlformats.org/officeDocument/2006/relationships/image" Target="../media/image24.png"/><Relationship Id="rId10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5.png"/><Relationship Id="rId12" Type="http://schemas.openxmlformats.org/officeDocument/2006/relationships/image" Target="../media/image26.png"/><Relationship Id="rId13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png"/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6" Type="http://schemas.openxmlformats.org/officeDocument/2006/relationships/image" Target="../media/image20.png"/><Relationship Id="rId7" Type="http://schemas.openxmlformats.org/officeDocument/2006/relationships/image" Target="../media/image21.png"/><Relationship Id="rId8" Type="http://schemas.openxmlformats.org/officeDocument/2006/relationships/image" Target="../media/image22.png"/><Relationship Id="rId9" Type="http://schemas.openxmlformats.org/officeDocument/2006/relationships/image" Target="../media/image23.png"/><Relationship Id="rId10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Dì</a:t>
            </a:r>
            <a:r>
              <a:rPr lang="en-US" dirty="0" smtClean="0"/>
              <a:t> </a:t>
            </a:r>
            <a:r>
              <a:rPr lang="en-US" dirty="0" err="1" smtClean="0"/>
              <a:t>Fāng</a:t>
            </a:r>
            <a:r>
              <a:rPr lang="en-US" dirty="0" smtClean="0"/>
              <a:t> </a:t>
            </a:r>
            <a:r>
              <a:rPr lang="zh-CN" altLang="en-US" dirty="0" smtClean="0"/>
              <a:t>地方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8701" y="1198650"/>
            <a:ext cx="6704372" cy="5368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5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3150" y="1447800"/>
            <a:ext cx="6997700" cy="5192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6" name="TextBox 4"/>
          <p:cNvSpPr txBox="1">
            <a:spLocks noChangeArrowheads="1"/>
          </p:cNvSpPr>
          <p:nvPr/>
        </p:nvSpPr>
        <p:spPr bwMode="auto">
          <a:xfrm>
            <a:off x="2590800" y="5267236"/>
            <a:ext cx="1905471" cy="1200329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3600" dirty="0" err="1" smtClean="0"/>
              <a:t>Jiā</a:t>
            </a:r>
            <a:r>
              <a:rPr lang="en-US" sz="3600" dirty="0" smtClean="0"/>
              <a:t> </a:t>
            </a:r>
            <a:r>
              <a:rPr lang="zh-CN" altLang="en-US" sz="3600" dirty="0" smtClean="0"/>
              <a:t>家</a:t>
            </a:r>
            <a:endParaRPr lang="en-US" sz="3600" dirty="0" smtClean="0"/>
          </a:p>
          <a:p>
            <a:endParaRPr lang="en-US" sz="3600" dirty="0">
              <a:solidFill>
                <a:schemeClr val="tx2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10271" y="262787"/>
            <a:ext cx="4572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4400" dirty="0" smtClean="0"/>
              <a:t>Wǒ </a:t>
            </a:r>
            <a:r>
              <a:rPr lang="en-US" altLang="zh-CN" sz="4400" dirty="0" err="1" smtClean="0"/>
              <a:t>xǐ</a:t>
            </a:r>
            <a:r>
              <a:rPr lang="en-US" altLang="zh-CN" sz="4400" dirty="0" smtClean="0"/>
              <a:t> </a:t>
            </a:r>
            <a:r>
              <a:rPr lang="en-US" altLang="zh-CN" sz="4400" dirty="0" err="1" smtClean="0"/>
              <a:t>huān</a:t>
            </a:r>
            <a:r>
              <a:rPr lang="en-US" altLang="zh-CN" sz="4400" dirty="0" smtClean="0"/>
              <a:t> </a:t>
            </a:r>
            <a:r>
              <a:rPr lang="en-US" altLang="zh-CN" sz="4400" dirty="0" err="1" smtClean="0">
                <a:solidFill>
                  <a:srgbClr val="FF0000"/>
                </a:solidFill>
              </a:rPr>
              <a:t>huí</a:t>
            </a:r>
            <a:r>
              <a:rPr lang="en-US" altLang="zh-CN" sz="4400" dirty="0" smtClean="0"/>
              <a:t> </a:t>
            </a:r>
            <a:r>
              <a:rPr lang="en-US" altLang="zh-CN" sz="4400" dirty="0" err="1" smtClean="0"/>
              <a:t>jiā</a:t>
            </a:r>
            <a:r>
              <a:rPr lang="en-US" altLang="zh-CN" sz="4400" dirty="0" smtClean="0"/>
              <a:t>. </a:t>
            </a:r>
          </a:p>
          <a:p>
            <a:r>
              <a:rPr lang="zh-CN" altLang="en-US" sz="4400" dirty="0" smtClean="0"/>
              <a:t>我喜欢回家。</a:t>
            </a:r>
            <a:endParaRPr 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3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1600200"/>
            <a:ext cx="6532563" cy="490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4" name="TextBox 4"/>
          <p:cNvSpPr txBox="1">
            <a:spLocks noChangeArrowheads="1"/>
          </p:cNvSpPr>
          <p:nvPr/>
        </p:nvSpPr>
        <p:spPr bwMode="auto">
          <a:xfrm>
            <a:off x="4085301" y="4934548"/>
            <a:ext cx="2337944" cy="1631216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3200" dirty="0" err="1" smtClean="0"/>
              <a:t>Gōng</a:t>
            </a:r>
            <a:r>
              <a:rPr lang="en-US" sz="3200" dirty="0" smtClean="0"/>
              <a:t> </a:t>
            </a:r>
            <a:r>
              <a:rPr lang="en-US" sz="3200" dirty="0" err="1" smtClean="0"/>
              <a:t>Yuán</a:t>
            </a:r>
            <a:r>
              <a:rPr lang="en-US" sz="3200" dirty="0" smtClean="0"/>
              <a:t> </a:t>
            </a:r>
            <a:r>
              <a:rPr lang="zh-CN" altLang="en-US" sz="3200" dirty="0" smtClean="0"/>
              <a:t>公园</a:t>
            </a:r>
            <a:endParaRPr lang="en-US" sz="3200" dirty="0" smtClean="0"/>
          </a:p>
          <a:p>
            <a:endParaRPr lang="en-US" sz="3600" dirty="0">
              <a:solidFill>
                <a:schemeClr val="tx2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66800" y="153650"/>
            <a:ext cx="690386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dirty="0" smtClean="0"/>
              <a:t>Wǒ </a:t>
            </a:r>
            <a:r>
              <a:rPr lang="en-US" altLang="zh-CN" sz="4400" dirty="0" err="1" smtClean="0"/>
              <a:t>xǐ</a:t>
            </a:r>
            <a:r>
              <a:rPr lang="en-US" altLang="zh-CN" sz="4400" dirty="0" smtClean="0"/>
              <a:t> </a:t>
            </a:r>
            <a:r>
              <a:rPr lang="en-US" altLang="zh-CN" sz="4400" dirty="0" err="1" smtClean="0"/>
              <a:t>huān</a:t>
            </a:r>
            <a:r>
              <a:rPr lang="en-US" altLang="zh-CN" sz="4400" dirty="0" smtClean="0"/>
              <a:t> </a:t>
            </a:r>
            <a:r>
              <a:rPr lang="en-US" altLang="zh-CN" sz="4400" dirty="0" err="1" smtClean="0"/>
              <a:t>qù</a:t>
            </a:r>
            <a:r>
              <a:rPr lang="en-US" altLang="zh-CN" sz="4400" dirty="0" smtClean="0"/>
              <a:t> </a:t>
            </a:r>
            <a:r>
              <a:rPr lang="en-US" altLang="zh-CN" sz="4400" dirty="0" err="1" smtClean="0"/>
              <a:t>g</a:t>
            </a:r>
            <a:r>
              <a:rPr lang="en-US" sz="4400" dirty="0" err="1" smtClean="0"/>
              <a:t>ōng</a:t>
            </a:r>
            <a:r>
              <a:rPr lang="en-US" sz="4400" dirty="0" smtClean="0"/>
              <a:t> </a:t>
            </a:r>
            <a:r>
              <a:rPr lang="en-US" sz="4400" dirty="0" err="1" smtClean="0"/>
              <a:t>yuán</a:t>
            </a:r>
            <a:r>
              <a:rPr lang="en-US" sz="4400" dirty="0" smtClean="0"/>
              <a:t> </a:t>
            </a:r>
            <a:r>
              <a:rPr lang="en-US" altLang="zh-CN" sz="4400" dirty="0" smtClean="0"/>
              <a:t>. </a:t>
            </a:r>
          </a:p>
          <a:p>
            <a:r>
              <a:rPr lang="zh-CN" altLang="en-US" sz="4400" dirty="0" smtClean="0"/>
              <a:t>我喜欢去公园。</a:t>
            </a:r>
            <a:endParaRPr 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7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71700" y="1524000"/>
            <a:ext cx="48006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8" name="TextBox 4"/>
          <p:cNvSpPr txBox="1">
            <a:spLocks noChangeArrowheads="1"/>
          </p:cNvSpPr>
          <p:nvPr/>
        </p:nvSpPr>
        <p:spPr bwMode="auto">
          <a:xfrm>
            <a:off x="6299258" y="4905351"/>
            <a:ext cx="2513946" cy="175432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3600" dirty="0" err="1" smtClean="0"/>
              <a:t>Yóu</a:t>
            </a:r>
            <a:r>
              <a:rPr lang="en-US" sz="3600" dirty="0" smtClean="0"/>
              <a:t> </a:t>
            </a:r>
            <a:r>
              <a:rPr lang="en-US" sz="3600" dirty="0" err="1" smtClean="0"/>
              <a:t>Lè</a:t>
            </a:r>
            <a:r>
              <a:rPr lang="en-US" sz="3600" dirty="0" smtClean="0"/>
              <a:t> </a:t>
            </a:r>
            <a:r>
              <a:rPr lang="en-US" sz="3600" dirty="0" err="1" smtClean="0"/>
              <a:t>Yuán</a:t>
            </a:r>
            <a:r>
              <a:rPr lang="en-US" sz="3600" dirty="0" smtClean="0"/>
              <a:t> </a:t>
            </a:r>
          </a:p>
          <a:p>
            <a:r>
              <a:rPr lang="zh-CN" altLang="en-US" sz="3600" dirty="0" smtClean="0"/>
              <a:t>游乐园</a:t>
            </a:r>
            <a:endParaRPr lang="en-US" sz="3600" dirty="0" smtClean="0"/>
          </a:p>
          <a:p>
            <a:endParaRPr lang="en-US" sz="3600" dirty="0">
              <a:solidFill>
                <a:schemeClr val="tx2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92683" y="77450"/>
            <a:ext cx="708016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dirty="0" smtClean="0"/>
              <a:t>Wǒ </a:t>
            </a:r>
            <a:r>
              <a:rPr lang="en-US" altLang="zh-CN" sz="4400" dirty="0" err="1" smtClean="0"/>
              <a:t>xǐ</a:t>
            </a:r>
            <a:r>
              <a:rPr lang="en-US" altLang="zh-CN" sz="4400" dirty="0" smtClean="0"/>
              <a:t> </a:t>
            </a:r>
            <a:r>
              <a:rPr lang="en-US" altLang="zh-CN" sz="4400" dirty="0" err="1" smtClean="0"/>
              <a:t>huān</a:t>
            </a:r>
            <a:r>
              <a:rPr lang="en-US" altLang="zh-CN" sz="4400" dirty="0" smtClean="0"/>
              <a:t> </a:t>
            </a:r>
            <a:r>
              <a:rPr lang="en-US" altLang="zh-CN" sz="4400" dirty="0" err="1" smtClean="0"/>
              <a:t>qù</a:t>
            </a:r>
            <a:r>
              <a:rPr lang="en-US" altLang="zh-CN" sz="4400" dirty="0" smtClean="0"/>
              <a:t> </a:t>
            </a:r>
            <a:r>
              <a:rPr lang="en-US" altLang="zh-CN" sz="4400" dirty="0" err="1" smtClean="0"/>
              <a:t>y</a:t>
            </a:r>
            <a:r>
              <a:rPr lang="en-US" sz="4400" dirty="0" err="1" smtClean="0"/>
              <a:t>óu</a:t>
            </a:r>
            <a:r>
              <a:rPr lang="en-US" sz="4400" dirty="0" smtClean="0"/>
              <a:t> </a:t>
            </a:r>
            <a:r>
              <a:rPr lang="en-US" sz="4400" dirty="0" err="1" smtClean="0"/>
              <a:t>lè</a:t>
            </a:r>
            <a:r>
              <a:rPr lang="en-US" sz="4400" dirty="0" smtClean="0"/>
              <a:t> </a:t>
            </a:r>
            <a:r>
              <a:rPr lang="en-US" sz="4400" dirty="0" err="1" smtClean="0"/>
              <a:t>yuán</a:t>
            </a:r>
            <a:r>
              <a:rPr lang="en-US" altLang="zh-CN" sz="4400" dirty="0" smtClean="0"/>
              <a:t>. </a:t>
            </a:r>
          </a:p>
          <a:p>
            <a:r>
              <a:rPr lang="zh-CN" altLang="en-US" sz="4400" dirty="0" smtClean="0"/>
              <a:t>我喜欢去游乐园。</a:t>
            </a:r>
            <a:endParaRPr 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1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600200"/>
            <a:ext cx="63500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2" name="TextBox 4"/>
          <p:cNvSpPr txBox="1">
            <a:spLocks noChangeArrowheads="1"/>
          </p:cNvSpPr>
          <p:nvPr/>
        </p:nvSpPr>
        <p:spPr bwMode="auto">
          <a:xfrm>
            <a:off x="1096240" y="5103673"/>
            <a:ext cx="1690664" cy="1631216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altLang="zh-CN" sz="3200" dirty="0" err="1" smtClean="0"/>
              <a:t>Hái</a:t>
            </a:r>
            <a:r>
              <a:rPr lang="en-US" altLang="zh-CN" sz="3200" dirty="0" smtClean="0"/>
              <a:t> </a:t>
            </a:r>
            <a:r>
              <a:rPr lang="en-US" altLang="zh-CN" sz="3200" dirty="0" err="1" smtClean="0"/>
              <a:t>Tān</a:t>
            </a:r>
            <a:r>
              <a:rPr lang="en-US" altLang="zh-CN" sz="3200" dirty="0" smtClean="0"/>
              <a:t> </a:t>
            </a:r>
            <a:r>
              <a:rPr lang="zh-CN" altLang="en-US" sz="3200" dirty="0" smtClean="0"/>
              <a:t>海滩</a:t>
            </a:r>
            <a:endParaRPr lang="en-US" sz="3200" dirty="0" smtClean="0"/>
          </a:p>
          <a:p>
            <a:endParaRPr lang="en-US" sz="3600" dirty="0">
              <a:solidFill>
                <a:schemeClr val="tx2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96240" y="347719"/>
            <a:ext cx="560076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/>
              <a:t>Wǒ </a:t>
            </a:r>
            <a:r>
              <a:rPr lang="en-US" altLang="zh-CN" sz="4400" dirty="0" err="1" smtClean="0"/>
              <a:t>xǐ</a:t>
            </a:r>
            <a:r>
              <a:rPr lang="en-US" altLang="zh-CN" sz="4400" dirty="0" smtClean="0"/>
              <a:t> </a:t>
            </a:r>
            <a:r>
              <a:rPr lang="en-US" altLang="zh-CN" sz="4400" dirty="0" err="1" smtClean="0"/>
              <a:t>huān</a:t>
            </a:r>
            <a:r>
              <a:rPr lang="en-US" altLang="zh-CN" sz="4400" dirty="0" smtClean="0"/>
              <a:t> </a:t>
            </a:r>
            <a:r>
              <a:rPr lang="en-US" altLang="zh-CN" sz="4400" dirty="0" err="1" smtClean="0"/>
              <a:t>qù</a:t>
            </a:r>
            <a:r>
              <a:rPr lang="en-US" altLang="zh-CN" sz="4400" dirty="0" smtClean="0"/>
              <a:t> </a:t>
            </a:r>
            <a:r>
              <a:rPr lang="en-US" altLang="zh-CN" sz="4400" dirty="0" err="1" smtClean="0"/>
              <a:t>hái</a:t>
            </a:r>
            <a:r>
              <a:rPr lang="en-US" altLang="zh-CN" sz="4400" dirty="0" smtClean="0"/>
              <a:t> </a:t>
            </a:r>
            <a:r>
              <a:rPr lang="en-US" altLang="zh-CN" sz="4400" dirty="0" err="1" smtClean="0"/>
              <a:t>tān</a:t>
            </a:r>
            <a:r>
              <a:rPr lang="en-US" altLang="zh-CN" sz="4400" dirty="0" smtClean="0"/>
              <a:t> . </a:t>
            </a:r>
          </a:p>
          <a:p>
            <a:r>
              <a:rPr lang="zh-CN" altLang="en-US" sz="4400" dirty="0" smtClean="0"/>
              <a:t>我喜欢去海滩。</a:t>
            </a:r>
            <a:endParaRPr lang="en-US" sz="4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Box 3"/>
          <p:cNvSpPr txBox="1">
            <a:spLocks noChangeArrowheads="1"/>
          </p:cNvSpPr>
          <p:nvPr/>
        </p:nvSpPr>
        <p:spPr bwMode="auto">
          <a:xfrm>
            <a:off x="381000" y="189790"/>
            <a:ext cx="87630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altLang="zh-CN" sz="4800" dirty="0" smtClean="0"/>
              <a:t>Wǒ </a:t>
            </a:r>
            <a:r>
              <a:rPr lang="en-US" altLang="zh-CN" sz="4800" dirty="0" err="1" smtClean="0"/>
              <a:t>xǐ</a:t>
            </a:r>
            <a:r>
              <a:rPr lang="en-US" altLang="zh-CN" sz="4800" dirty="0" smtClean="0"/>
              <a:t> </a:t>
            </a:r>
            <a:r>
              <a:rPr lang="en-US" altLang="zh-CN" sz="4800" dirty="0" err="1" smtClean="0"/>
              <a:t>huān</a:t>
            </a:r>
            <a:r>
              <a:rPr lang="en-US" altLang="zh-CN" sz="4800" dirty="0" smtClean="0"/>
              <a:t> </a:t>
            </a:r>
            <a:r>
              <a:rPr lang="en-US" altLang="zh-CN" sz="4800" dirty="0" err="1" smtClean="0"/>
              <a:t>qù</a:t>
            </a:r>
            <a:r>
              <a:rPr lang="en-US" altLang="zh-CN" sz="4800" dirty="0" smtClean="0"/>
              <a:t> </a:t>
            </a:r>
            <a:r>
              <a:rPr lang="en-US" altLang="zh-CN" sz="4800" dirty="0" err="1" smtClean="0"/>
              <a:t>yóu</a:t>
            </a:r>
            <a:r>
              <a:rPr lang="en-US" altLang="zh-CN" sz="4800" dirty="0" smtClean="0"/>
              <a:t> </a:t>
            </a:r>
            <a:r>
              <a:rPr lang="en-US" altLang="zh-CN" sz="4800" dirty="0" err="1" smtClean="0"/>
              <a:t>yǒng</a:t>
            </a:r>
            <a:r>
              <a:rPr lang="en-US" altLang="zh-CN" sz="4800" dirty="0" smtClean="0"/>
              <a:t> </a:t>
            </a:r>
            <a:r>
              <a:rPr lang="en-US" altLang="zh-CN" sz="4800" dirty="0" err="1" smtClean="0"/>
              <a:t>chí</a:t>
            </a:r>
            <a:r>
              <a:rPr lang="en-US" altLang="zh-CN" sz="4800" dirty="0" smtClean="0"/>
              <a:t>. </a:t>
            </a:r>
          </a:p>
          <a:p>
            <a:r>
              <a:rPr lang="zh-CN" altLang="en-US" sz="4800" dirty="0" smtClean="0"/>
              <a:t>我喜欢去游泳池。</a:t>
            </a:r>
            <a:endParaRPr lang="en-US" sz="4800" dirty="0" smtClean="0"/>
          </a:p>
          <a:p>
            <a:endParaRPr lang="en-US" sz="4800" dirty="0"/>
          </a:p>
        </p:txBody>
      </p:sp>
      <p:pic>
        <p:nvPicPr>
          <p:cNvPr id="44035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1768475"/>
            <a:ext cx="6019800" cy="457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161896" y="5638799"/>
            <a:ext cx="3976665" cy="646331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altLang="zh-CN" sz="3600" dirty="0" err="1" smtClean="0"/>
              <a:t>yóu</a:t>
            </a:r>
            <a:r>
              <a:rPr lang="en-US" altLang="zh-CN" sz="3600" dirty="0" smtClean="0"/>
              <a:t> </a:t>
            </a:r>
            <a:r>
              <a:rPr lang="en-US" altLang="zh-CN" sz="3600" dirty="0" err="1" smtClean="0"/>
              <a:t>yǒng</a:t>
            </a:r>
            <a:r>
              <a:rPr lang="en-US" altLang="zh-CN" sz="3600" dirty="0" smtClean="0"/>
              <a:t> </a:t>
            </a:r>
            <a:r>
              <a:rPr lang="en-US" altLang="zh-CN" sz="3600" dirty="0" err="1" smtClean="0"/>
              <a:t>chí</a:t>
            </a:r>
            <a:r>
              <a:rPr lang="en-US" altLang="zh-CN" sz="3600" dirty="0" smtClean="0"/>
              <a:t> </a:t>
            </a:r>
            <a:r>
              <a:rPr lang="zh-CN" altLang="en-US" sz="3600" dirty="0" smtClean="0"/>
              <a:t>游泳池</a:t>
            </a:r>
            <a:endParaRPr lang="en-US" sz="36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Now try this… “</a:t>
            </a:r>
            <a:r>
              <a:rPr lang="en-US" dirty="0" err="1" smtClean="0"/>
              <a:t>Shì</a:t>
            </a:r>
            <a:r>
              <a:rPr lang="en-US" dirty="0" smtClean="0"/>
              <a:t> </a:t>
            </a:r>
            <a:r>
              <a:rPr lang="en-US" dirty="0" err="1" smtClean="0"/>
              <a:t>yī</a:t>
            </a:r>
            <a:r>
              <a:rPr lang="en-US" dirty="0" smtClean="0"/>
              <a:t> </a:t>
            </a:r>
            <a:r>
              <a:rPr lang="en-US" dirty="0" err="1" smtClean="0"/>
              <a:t>Shì</a:t>
            </a:r>
            <a:r>
              <a:rPr lang="en-US" dirty="0" smtClean="0"/>
              <a:t> </a:t>
            </a:r>
            <a:r>
              <a:rPr lang="zh-CN" altLang="en-US" dirty="0" smtClean="0"/>
              <a:t>试一试</a:t>
            </a:r>
            <a:r>
              <a:rPr lang="en-US" altLang="zh-CN" dirty="0" smtClean="0"/>
              <a:t>”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sz="6600" dirty="0" smtClean="0">
                <a:solidFill>
                  <a:srgbClr val="FF0000"/>
                </a:solidFill>
              </a:rPr>
              <a:t>			</a:t>
            </a:r>
            <a:r>
              <a:rPr lang="en-US" sz="6600" dirty="0" err="1" smtClean="0">
                <a:solidFill>
                  <a:srgbClr val="FF0000"/>
                </a:solidFill>
              </a:rPr>
              <a:t>Qù</a:t>
            </a:r>
            <a:r>
              <a:rPr lang="en-US" sz="6600" dirty="0" smtClean="0"/>
              <a:t> + </a:t>
            </a:r>
            <a:r>
              <a:rPr lang="en-US" sz="6600" dirty="0" smtClean="0">
                <a:solidFill>
                  <a:srgbClr val="0000FF"/>
                </a:solidFill>
              </a:rPr>
              <a:t>Place</a:t>
            </a:r>
            <a:r>
              <a:rPr lang="en-US" sz="6600" dirty="0" smtClean="0"/>
              <a:t> + </a:t>
            </a:r>
            <a:r>
              <a:rPr lang="en-US" sz="6600" dirty="0" smtClean="0">
                <a:solidFill>
                  <a:srgbClr val="008000"/>
                </a:solidFill>
              </a:rPr>
              <a:t>Verb</a:t>
            </a:r>
            <a:endParaRPr lang="en-US" altLang="zh-CN" sz="6600" dirty="0" smtClean="0"/>
          </a:p>
          <a:p>
            <a:pPr>
              <a:buNone/>
            </a:pPr>
            <a:endParaRPr lang="en-US" altLang="zh-CN" sz="4800" dirty="0" smtClean="0"/>
          </a:p>
          <a:p>
            <a:pPr>
              <a:buNone/>
            </a:pPr>
            <a:r>
              <a:rPr lang="en-US" altLang="zh-CN" sz="4800" dirty="0" smtClean="0"/>
              <a:t>Wǒ </a:t>
            </a:r>
            <a:r>
              <a:rPr lang="en-US" altLang="zh-CN" sz="4800" dirty="0" err="1" smtClean="0">
                <a:solidFill>
                  <a:srgbClr val="FF0000"/>
                </a:solidFill>
              </a:rPr>
              <a:t>qù</a:t>
            </a:r>
            <a:r>
              <a:rPr lang="en-US" altLang="zh-CN" sz="4800" dirty="0" smtClean="0"/>
              <a:t> </a:t>
            </a:r>
            <a:r>
              <a:rPr lang="en-US" altLang="zh-CN" sz="4800" dirty="0" err="1" smtClean="0">
                <a:solidFill>
                  <a:srgbClr val="0000FF"/>
                </a:solidFill>
              </a:rPr>
              <a:t>gōng</a:t>
            </a:r>
            <a:r>
              <a:rPr lang="en-US" altLang="zh-CN" sz="4800" dirty="0" smtClean="0">
                <a:solidFill>
                  <a:srgbClr val="0000FF"/>
                </a:solidFill>
              </a:rPr>
              <a:t> </a:t>
            </a:r>
            <a:r>
              <a:rPr lang="en-US" altLang="zh-CN" sz="4800" dirty="0" err="1" smtClean="0">
                <a:solidFill>
                  <a:srgbClr val="0000FF"/>
                </a:solidFill>
              </a:rPr>
              <a:t>yuán</a:t>
            </a:r>
            <a:r>
              <a:rPr lang="en-US" altLang="zh-CN" sz="4800" dirty="0" smtClean="0">
                <a:solidFill>
                  <a:srgbClr val="0000FF"/>
                </a:solidFill>
              </a:rPr>
              <a:t> </a:t>
            </a:r>
            <a:r>
              <a:rPr lang="en-US" altLang="zh-CN" sz="4800" dirty="0" err="1" smtClean="0">
                <a:solidFill>
                  <a:srgbClr val="008000"/>
                </a:solidFill>
              </a:rPr>
              <a:t>pǎo</a:t>
            </a:r>
            <a:r>
              <a:rPr lang="en-US" altLang="zh-CN" sz="4800" dirty="0" smtClean="0">
                <a:solidFill>
                  <a:srgbClr val="008000"/>
                </a:solidFill>
              </a:rPr>
              <a:t> </a:t>
            </a:r>
            <a:r>
              <a:rPr lang="en-US" altLang="zh-CN" sz="4800" dirty="0" err="1" smtClean="0">
                <a:solidFill>
                  <a:srgbClr val="008000"/>
                </a:solidFill>
              </a:rPr>
              <a:t>bù</a:t>
            </a:r>
            <a:r>
              <a:rPr lang="en-US" altLang="zh-CN" sz="4800" dirty="0" smtClean="0"/>
              <a:t>.  </a:t>
            </a:r>
          </a:p>
          <a:p>
            <a:pPr>
              <a:buNone/>
            </a:pPr>
            <a:r>
              <a:rPr lang="en-US" altLang="zh-CN" sz="4800" dirty="0" smtClean="0"/>
              <a:t>	</a:t>
            </a:r>
            <a:r>
              <a:rPr lang="zh-CN" altLang="en-US" sz="4800" dirty="0" smtClean="0"/>
              <a:t>我去公园跑步。</a:t>
            </a:r>
            <a:endParaRPr lang="en-US" sz="4800" dirty="0" smtClean="0"/>
          </a:p>
          <a:p>
            <a:pPr>
              <a:buNone/>
            </a:pPr>
            <a:r>
              <a:rPr lang="en-US" sz="4800" dirty="0" smtClean="0"/>
              <a:t>	</a:t>
            </a:r>
          </a:p>
          <a:p>
            <a:pPr>
              <a:buNone/>
            </a:pPr>
            <a:r>
              <a:rPr lang="en-US" sz="4800" dirty="0" smtClean="0"/>
              <a:t>I </a:t>
            </a:r>
            <a:r>
              <a:rPr lang="en-US" sz="4800" dirty="0" smtClean="0">
                <a:solidFill>
                  <a:srgbClr val="FF0000"/>
                </a:solidFill>
              </a:rPr>
              <a:t>go</a:t>
            </a:r>
            <a:r>
              <a:rPr lang="en-US" sz="4800" dirty="0" smtClean="0"/>
              <a:t> to</a:t>
            </a:r>
            <a:r>
              <a:rPr lang="en-US" sz="4800" dirty="0" smtClean="0">
                <a:solidFill>
                  <a:srgbClr val="FF0000"/>
                </a:solidFill>
              </a:rPr>
              <a:t> </a:t>
            </a:r>
            <a:r>
              <a:rPr lang="en-US" sz="4800" dirty="0" smtClean="0"/>
              <a:t>the </a:t>
            </a:r>
            <a:r>
              <a:rPr lang="en-US" sz="4800" dirty="0" smtClean="0">
                <a:solidFill>
                  <a:srgbClr val="0000FF"/>
                </a:solidFill>
              </a:rPr>
              <a:t>park</a:t>
            </a:r>
            <a:r>
              <a:rPr lang="en-US" sz="4800" dirty="0" smtClean="0"/>
              <a:t> </a:t>
            </a:r>
            <a:r>
              <a:rPr lang="en-US" sz="4800" dirty="0" smtClean="0">
                <a:solidFill>
                  <a:srgbClr val="008000"/>
                </a:solidFill>
              </a:rPr>
              <a:t>to run</a:t>
            </a:r>
            <a:r>
              <a:rPr lang="en-US" sz="4800" dirty="0" smtClean="0"/>
              <a:t>.</a:t>
            </a:r>
            <a:endParaRPr 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27838" y="0"/>
            <a:ext cx="2316162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7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99000" y="5257800"/>
            <a:ext cx="2667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8" name="Picture 5"/>
          <p:cNvPicPr>
            <a:picLocks noChangeAspect="1"/>
          </p:cNvPicPr>
          <p:nvPr/>
        </p:nvPicPr>
        <p:blipFill>
          <a:blip r:embed="rId4"/>
          <a:srcRect t="7777" b="15079"/>
          <a:stretch>
            <a:fillRect/>
          </a:stretch>
        </p:blipFill>
        <p:spPr bwMode="auto">
          <a:xfrm>
            <a:off x="0" y="5376863"/>
            <a:ext cx="1828800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9" name="Picture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46863" y="2506663"/>
            <a:ext cx="2497137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0" name="Picture 8"/>
          <p:cNvPicPr>
            <a:picLocks noChangeAspect="1"/>
          </p:cNvPicPr>
          <p:nvPr/>
        </p:nvPicPr>
        <p:blipFill>
          <a:blip r:embed="rId6"/>
          <a:srcRect t="11739" b="19130"/>
          <a:stretch>
            <a:fillRect/>
          </a:stretch>
        </p:blipFill>
        <p:spPr bwMode="auto">
          <a:xfrm>
            <a:off x="2209800" y="2286000"/>
            <a:ext cx="18288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1" name="Picture 9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209800" y="4419600"/>
            <a:ext cx="1935163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2" name="Picture 10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2579688"/>
            <a:ext cx="1905000" cy="169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3" name="Picture 11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572000" y="0"/>
            <a:ext cx="182245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4" name="Picture 12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267200" y="3429000"/>
            <a:ext cx="21590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5" name="Picture 13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366000" y="5105400"/>
            <a:ext cx="17780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16" name="TextBox 13"/>
          <p:cNvSpPr txBox="1">
            <a:spLocks noChangeArrowheads="1"/>
          </p:cNvSpPr>
          <p:nvPr/>
        </p:nvSpPr>
        <p:spPr bwMode="auto">
          <a:xfrm>
            <a:off x="0" y="1981200"/>
            <a:ext cx="1828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dirty="0" err="1" smtClean="0"/>
              <a:t>Jiào</a:t>
            </a:r>
            <a:r>
              <a:rPr lang="en-US" dirty="0" smtClean="0"/>
              <a:t> </a:t>
            </a:r>
            <a:r>
              <a:rPr lang="en-US" dirty="0" err="1" smtClean="0"/>
              <a:t>Táng</a:t>
            </a:r>
            <a:r>
              <a:rPr lang="en-US" dirty="0" smtClean="0"/>
              <a:t> </a:t>
            </a:r>
            <a:r>
              <a:rPr lang="zh-CN" altLang="en-US" dirty="0" smtClean="0"/>
              <a:t>教堂</a:t>
            </a:r>
            <a:endParaRPr lang="en-US" dirty="0"/>
          </a:p>
        </p:txBody>
      </p:sp>
      <p:sp>
        <p:nvSpPr>
          <p:cNvPr id="47117" name="TextBox 14"/>
          <p:cNvSpPr txBox="1">
            <a:spLocks noChangeArrowheads="1"/>
          </p:cNvSpPr>
          <p:nvPr/>
        </p:nvSpPr>
        <p:spPr bwMode="auto">
          <a:xfrm>
            <a:off x="2209800" y="1498600"/>
            <a:ext cx="1828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zh-CN" dirty="0" err="1" smtClean="0"/>
              <a:t>Diàn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Yǐng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Yuàn</a:t>
            </a:r>
            <a:r>
              <a:rPr lang="zh-CN" altLang="en-US" dirty="0" smtClean="0"/>
              <a:t>电影院</a:t>
            </a:r>
            <a:endParaRPr lang="en-US" dirty="0"/>
          </a:p>
        </p:txBody>
      </p:sp>
      <p:sp>
        <p:nvSpPr>
          <p:cNvPr id="47118" name="TextBox 15"/>
          <p:cNvSpPr txBox="1">
            <a:spLocks noChangeArrowheads="1"/>
          </p:cNvSpPr>
          <p:nvPr/>
        </p:nvSpPr>
        <p:spPr bwMode="auto">
          <a:xfrm>
            <a:off x="4572000" y="2351088"/>
            <a:ext cx="1828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zh-CN" dirty="0" smtClean="0"/>
              <a:t>Tǐ </a:t>
            </a:r>
            <a:r>
              <a:rPr lang="en-US" altLang="zh-CN" dirty="0" err="1" smtClean="0"/>
              <a:t>Yù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Guǎn</a:t>
            </a:r>
            <a:r>
              <a:rPr lang="en-US" dirty="0" smtClean="0"/>
              <a:t> </a:t>
            </a:r>
          </a:p>
          <a:p>
            <a:r>
              <a:rPr lang="zh-CN" altLang="en-US" dirty="0" smtClean="0"/>
              <a:t>体育馆</a:t>
            </a:r>
            <a:endParaRPr lang="en-US" dirty="0"/>
          </a:p>
        </p:txBody>
      </p:sp>
      <p:sp>
        <p:nvSpPr>
          <p:cNvPr id="47119" name="TextBox 16"/>
          <p:cNvSpPr txBox="1">
            <a:spLocks noChangeArrowheads="1"/>
          </p:cNvSpPr>
          <p:nvPr/>
        </p:nvSpPr>
        <p:spPr bwMode="auto">
          <a:xfrm>
            <a:off x="7010400" y="1905000"/>
            <a:ext cx="1828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zh-CN" dirty="0" err="1" smtClean="0"/>
              <a:t>Hái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Tān</a:t>
            </a:r>
            <a:r>
              <a:rPr lang="en-US" altLang="zh-CN" dirty="0" smtClean="0"/>
              <a:t> </a:t>
            </a:r>
            <a:r>
              <a:rPr lang="zh-CN" altLang="en-US" dirty="0" smtClean="0"/>
              <a:t>海滩</a:t>
            </a:r>
            <a:endParaRPr lang="en-US" dirty="0"/>
          </a:p>
        </p:txBody>
      </p:sp>
      <p:sp>
        <p:nvSpPr>
          <p:cNvPr id="47120" name="TextBox 17"/>
          <p:cNvSpPr txBox="1">
            <a:spLocks noChangeArrowheads="1"/>
          </p:cNvSpPr>
          <p:nvPr/>
        </p:nvSpPr>
        <p:spPr bwMode="auto">
          <a:xfrm>
            <a:off x="7010400" y="4278313"/>
            <a:ext cx="1828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zh-CN" dirty="0" err="1" smtClean="0"/>
              <a:t>Tú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Shū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Guǎn</a:t>
            </a:r>
            <a:r>
              <a:rPr lang="en-US" altLang="zh-CN" dirty="0" smtClean="0"/>
              <a:t> </a:t>
            </a:r>
          </a:p>
          <a:p>
            <a:r>
              <a:rPr lang="zh-CN" altLang="en-US" dirty="0" smtClean="0"/>
              <a:t>图书馆</a:t>
            </a:r>
            <a:endParaRPr lang="en-US" dirty="0"/>
          </a:p>
        </p:txBody>
      </p:sp>
      <p:sp>
        <p:nvSpPr>
          <p:cNvPr id="47121" name="TextBox 18"/>
          <p:cNvSpPr txBox="1">
            <a:spLocks noChangeArrowheads="1"/>
          </p:cNvSpPr>
          <p:nvPr/>
        </p:nvSpPr>
        <p:spPr bwMode="auto">
          <a:xfrm>
            <a:off x="4565650" y="3059668"/>
            <a:ext cx="1828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dirty="0" err="1" smtClean="0"/>
              <a:t>Gōng</a:t>
            </a:r>
            <a:r>
              <a:rPr lang="en-US" dirty="0" smtClean="0"/>
              <a:t> </a:t>
            </a:r>
            <a:r>
              <a:rPr lang="en-US" dirty="0" err="1" smtClean="0"/>
              <a:t>Yuán</a:t>
            </a:r>
            <a:r>
              <a:rPr lang="en-US" dirty="0" smtClean="0"/>
              <a:t> </a:t>
            </a:r>
            <a:r>
              <a:rPr lang="zh-CN" altLang="en-US" dirty="0" smtClean="0"/>
              <a:t>公园</a:t>
            </a:r>
            <a:endParaRPr lang="en-US" dirty="0"/>
          </a:p>
        </p:txBody>
      </p:sp>
      <p:sp>
        <p:nvSpPr>
          <p:cNvPr id="47122" name="TextBox 19"/>
          <p:cNvSpPr txBox="1">
            <a:spLocks noChangeArrowheads="1"/>
          </p:cNvSpPr>
          <p:nvPr/>
        </p:nvSpPr>
        <p:spPr bwMode="auto">
          <a:xfrm>
            <a:off x="2209800" y="3810000"/>
            <a:ext cx="1828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zh-CN" dirty="0" err="1" smtClean="0"/>
              <a:t>Xué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Xiào</a:t>
            </a:r>
            <a:r>
              <a:rPr lang="en-US" altLang="zh-CN" dirty="0" smtClean="0"/>
              <a:t> </a:t>
            </a:r>
            <a:r>
              <a:rPr lang="zh-CN" altLang="en-US" dirty="0" smtClean="0"/>
              <a:t>学校</a:t>
            </a:r>
            <a:endParaRPr lang="en-US" dirty="0"/>
          </a:p>
        </p:txBody>
      </p:sp>
      <p:sp>
        <p:nvSpPr>
          <p:cNvPr id="47123" name="TextBox 20"/>
          <p:cNvSpPr txBox="1">
            <a:spLocks noChangeArrowheads="1"/>
          </p:cNvSpPr>
          <p:nvPr/>
        </p:nvSpPr>
        <p:spPr bwMode="auto">
          <a:xfrm>
            <a:off x="8416055" y="4887912"/>
            <a:ext cx="69389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dirty="0" err="1" smtClean="0"/>
              <a:t>Jiā</a:t>
            </a:r>
            <a:r>
              <a:rPr lang="en-US" dirty="0" smtClean="0"/>
              <a:t> </a:t>
            </a:r>
            <a:r>
              <a:rPr lang="zh-CN" altLang="en-US" dirty="0" smtClean="0"/>
              <a:t>家</a:t>
            </a:r>
            <a:endParaRPr lang="en-US" dirty="0"/>
          </a:p>
        </p:txBody>
      </p:sp>
      <p:sp>
        <p:nvSpPr>
          <p:cNvPr id="47124" name="TextBox 21"/>
          <p:cNvSpPr txBox="1">
            <a:spLocks noChangeArrowheads="1"/>
          </p:cNvSpPr>
          <p:nvPr/>
        </p:nvSpPr>
        <p:spPr bwMode="auto">
          <a:xfrm>
            <a:off x="5740400" y="6189603"/>
            <a:ext cx="1371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altLang="zh-CN" dirty="0" err="1" smtClean="0"/>
              <a:t>Yóu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Yǒng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Chí</a:t>
            </a:r>
            <a:r>
              <a:rPr lang="zh-CN" altLang="en-US" dirty="0" smtClean="0"/>
              <a:t>游泳池</a:t>
            </a:r>
            <a:endParaRPr lang="en-US" dirty="0"/>
          </a:p>
        </p:txBody>
      </p:sp>
      <p:sp>
        <p:nvSpPr>
          <p:cNvPr id="47125" name="TextBox 22"/>
          <p:cNvSpPr txBox="1">
            <a:spLocks noChangeArrowheads="1"/>
          </p:cNvSpPr>
          <p:nvPr/>
        </p:nvSpPr>
        <p:spPr bwMode="auto">
          <a:xfrm>
            <a:off x="1828800" y="5849034"/>
            <a:ext cx="2209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altLang="zh-CN" dirty="0" err="1" smtClean="0"/>
              <a:t>Bǎi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Huò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Shāng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Diàn</a:t>
            </a:r>
            <a:r>
              <a:rPr lang="en-US" altLang="zh-CN" dirty="0" smtClean="0"/>
              <a:t> </a:t>
            </a:r>
            <a:r>
              <a:rPr lang="en-US" dirty="0" smtClean="0"/>
              <a:t> </a:t>
            </a:r>
            <a:r>
              <a:rPr lang="zh-CN" altLang="en-US" dirty="0" smtClean="0"/>
              <a:t>百货商店</a:t>
            </a:r>
            <a:endParaRPr lang="en-US" dirty="0"/>
          </a:p>
        </p:txBody>
      </p:sp>
      <p:sp>
        <p:nvSpPr>
          <p:cNvPr id="47126" name="TextBox 23"/>
          <p:cNvSpPr txBox="1">
            <a:spLocks noChangeArrowheads="1"/>
          </p:cNvSpPr>
          <p:nvPr/>
        </p:nvSpPr>
        <p:spPr bwMode="auto">
          <a:xfrm>
            <a:off x="0" y="4267200"/>
            <a:ext cx="1828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dirty="0" err="1" smtClean="0"/>
              <a:t>Yóu</a:t>
            </a:r>
            <a:r>
              <a:rPr lang="en-US" dirty="0" smtClean="0"/>
              <a:t> </a:t>
            </a:r>
            <a:r>
              <a:rPr lang="en-US" dirty="0" err="1" smtClean="0"/>
              <a:t>Lè</a:t>
            </a:r>
            <a:r>
              <a:rPr lang="en-US" dirty="0" smtClean="0"/>
              <a:t> </a:t>
            </a:r>
            <a:r>
              <a:rPr lang="en-US" dirty="0" err="1" smtClean="0"/>
              <a:t>Yuán</a:t>
            </a:r>
            <a:r>
              <a:rPr lang="en-US" dirty="0" smtClean="0"/>
              <a:t> </a:t>
            </a:r>
          </a:p>
          <a:p>
            <a:r>
              <a:rPr lang="zh-CN" altLang="en-US" dirty="0" smtClean="0"/>
              <a:t>游乐园</a:t>
            </a:r>
            <a:endParaRPr lang="en-US" dirty="0"/>
          </a:p>
        </p:txBody>
      </p:sp>
      <p:sp>
        <p:nvSpPr>
          <p:cNvPr id="47127" name="TextBox 24"/>
          <p:cNvSpPr txBox="1">
            <a:spLocks noChangeArrowheads="1"/>
          </p:cNvSpPr>
          <p:nvPr/>
        </p:nvSpPr>
        <p:spPr bwMode="auto">
          <a:xfrm>
            <a:off x="0" y="5105400"/>
            <a:ext cx="2209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altLang="zh-CN" dirty="0" smtClean="0"/>
              <a:t>Kā </a:t>
            </a:r>
            <a:r>
              <a:rPr lang="en-US" altLang="zh-CN" dirty="0" err="1" smtClean="0"/>
              <a:t>Fēi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Guǎn</a:t>
            </a:r>
            <a:r>
              <a:rPr lang="en-US" altLang="zh-CN" dirty="0" smtClean="0"/>
              <a:t> </a:t>
            </a:r>
            <a:r>
              <a:rPr lang="en-US" dirty="0" smtClean="0"/>
              <a:t> </a:t>
            </a:r>
            <a:r>
              <a:rPr lang="zh-CN" altLang="en-US" dirty="0" smtClean="0"/>
              <a:t>咖啡馆</a:t>
            </a:r>
            <a:endParaRPr lang="en-US" dirty="0"/>
          </a:p>
        </p:txBody>
      </p:sp>
      <p:pic>
        <p:nvPicPr>
          <p:cNvPr id="47128" name="Picture 25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981200" y="0"/>
            <a:ext cx="1887538" cy="149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29" name="Picture 26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228600"/>
            <a:ext cx="1524000" cy="180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30" name="TextBox 25"/>
          <p:cNvSpPr txBox="1">
            <a:spLocks noChangeArrowheads="1"/>
          </p:cNvSpPr>
          <p:nvPr/>
        </p:nvSpPr>
        <p:spPr bwMode="auto">
          <a:xfrm>
            <a:off x="3641793" y="6004937"/>
            <a:ext cx="186041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4800" b="1" dirty="0" err="1" smtClean="0"/>
              <a:t>Qù</a:t>
            </a:r>
            <a:r>
              <a:rPr lang="en-US" sz="4800" b="1" dirty="0" smtClean="0"/>
              <a:t> </a:t>
            </a:r>
            <a:r>
              <a:rPr lang="zh-CN" altLang="en-US" sz="4800" b="1" dirty="0" smtClean="0"/>
              <a:t>去</a:t>
            </a:r>
            <a:endParaRPr lang="en-US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5240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9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27838" y="0"/>
            <a:ext cx="2316162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0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43400" y="5334000"/>
            <a:ext cx="2667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1" name="Picture 5"/>
          <p:cNvPicPr>
            <a:picLocks noChangeAspect="1"/>
          </p:cNvPicPr>
          <p:nvPr/>
        </p:nvPicPr>
        <p:blipFill>
          <a:blip r:embed="rId5"/>
          <a:srcRect t="7777" b="15079"/>
          <a:stretch>
            <a:fillRect/>
          </a:stretch>
        </p:blipFill>
        <p:spPr bwMode="auto">
          <a:xfrm>
            <a:off x="0" y="5129213"/>
            <a:ext cx="2133600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3" name="Picture 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46863" y="2506663"/>
            <a:ext cx="2497137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4" name="Picture 8"/>
          <p:cNvPicPr>
            <a:picLocks noChangeAspect="1"/>
          </p:cNvPicPr>
          <p:nvPr/>
        </p:nvPicPr>
        <p:blipFill>
          <a:blip r:embed="rId7"/>
          <a:srcRect t="11739" b="19130"/>
          <a:stretch>
            <a:fillRect/>
          </a:stretch>
        </p:blipFill>
        <p:spPr bwMode="auto">
          <a:xfrm>
            <a:off x="2209800" y="2286000"/>
            <a:ext cx="18288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5" name="Picture 9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209800" y="4419600"/>
            <a:ext cx="1935163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6" name="Picture 10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2819400"/>
            <a:ext cx="1905000" cy="169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7" name="Picture 11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572000" y="0"/>
            <a:ext cx="182245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8" name="Picture 12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267200" y="3429000"/>
            <a:ext cx="21590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9" name="Picture 13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366000" y="4660900"/>
            <a:ext cx="1778000" cy="219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5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981199" y="228600"/>
            <a:ext cx="2111483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11200" y="228600"/>
            <a:ext cx="7721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Wǒ </a:t>
            </a:r>
            <a:r>
              <a:rPr lang="en-US" altLang="zh-CN" dirty="0" err="1" smtClean="0"/>
              <a:t>xǐ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huān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qù</a:t>
            </a:r>
            <a:r>
              <a:rPr lang="en-US" altLang="zh-CN" dirty="0" smtClean="0"/>
              <a:t> (to go)… </a:t>
            </a:r>
            <a:r>
              <a:rPr lang="zh-CN" altLang="en-US" dirty="0" smtClean="0"/>
              <a:t>我喜欢去</a:t>
            </a:r>
            <a:r>
              <a:rPr lang="en-GB" dirty="0" smtClean="0"/>
              <a:t>…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599" y="1273933"/>
            <a:ext cx="6332089" cy="52245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1748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800" y="0"/>
            <a:ext cx="9245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9" name="TextBox 4"/>
          <p:cNvSpPr txBox="1">
            <a:spLocks noChangeArrowheads="1"/>
          </p:cNvSpPr>
          <p:nvPr/>
        </p:nvSpPr>
        <p:spPr bwMode="auto">
          <a:xfrm>
            <a:off x="457200" y="304800"/>
            <a:ext cx="8447753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altLang="zh-CN" sz="4400" dirty="0" smtClean="0"/>
              <a:t>Wǒ </a:t>
            </a:r>
            <a:r>
              <a:rPr lang="en-US" altLang="zh-CN" sz="4400" dirty="0" err="1" smtClean="0"/>
              <a:t>xǐ</a:t>
            </a:r>
            <a:r>
              <a:rPr lang="en-US" altLang="zh-CN" sz="4400" dirty="0" smtClean="0"/>
              <a:t> </a:t>
            </a:r>
            <a:r>
              <a:rPr lang="en-US" altLang="zh-CN" sz="4400" dirty="0" err="1" smtClean="0"/>
              <a:t>huān</a:t>
            </a:r>
            <a:r>
              <a:rPr lang="en-US" altLang="zh-CN" sz="4400" dirty="0" smtClean="0"/>
              <a:t> </a:t>
            </a:r>
            <a:r>
              <a:rPr lang="en-US" altLang="zh-CN" sz="4400" dirty="0" err="1" smtClean="0"/>
              <a:t>qù</a:t>
            </a:r>
            <a:r>
              <a:rPr lang="en-US" altLang="zh-CN" sz="4400" dirty="0" smtClean="0"/>
              <a:t> </a:t>
            </a:r>
            <a:r>
              <a:rPr lang="en-US" altLang="zh-CN" sz="4400" dirty="0" err="1" smtClean="0"/>
              <a:t>jiào</a:t>
            </a:r>
            <a:r>
              <a:rPr lang="en-US" altLang="zh-CN" sz="4400" dirty="0" smtClean="0"/>
              <a:t> </a:t>
            </a:r>
            <a:r>
              <a:rPr lang="en-US" altLang="zh-CN" sz="4400" dirty="0" err="1" smtClean="0"/>
              <a:t>táng</a:t>
            </a:r>
            <a:r>
              <a:rPr lang="en-US" altLang="zh-CN" sz="4400" dirty="0" smtClean="0"/>
              <a:t>. </a:t>
            </a:r>
            <a:r>
              <a:rPr lang="zh-CN" altLang="en-US" sz="4400" dirty="0" smtClean="0"/>
              <a:t>我喜欢去教堂。</a:t>
            </a:r>
            <a:endParaRPr lang="en-US" sz="4400" dirty="0"/>
          </a:p>
        </p:txBody>
      </p:sp>
      <p:sp>
        <p:nvSpPr>
          <p:cNvPr id="31750" name="TextBox 5"/>
          <p:cNvSpPr txBox="1">
            <a:spLocks noChangeArrowheads="1"/>
          </p:cNvSpPr>
          <p:nvPr/>
        </p:nvSpPr>
        <p:spPr bwMode="auto">
          <a:xfrm>
            <a:off x="3352800" y="5833775"/>
            <a:ext cx="2514600" cy="584776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altLang="zh-CN" sz="3200" dirty="0" err="1" smtClean="0"/>
              <a:t>jiào</a:t>
            </a:r>
            <a:r>
              <a:rPr lang="en-US" altLang="zh-CN" sz="3200" dirty="0" smtClean="0"/>
              <a:t> </a:t>
            </a:r>
            <a:r>
              <a:rPr lang="en-US" altLang="zh-CN" sz="3200" dirty="0" err="1" smtClean="0"/>
              <a:t>táng</a:t>
            </a:r>
            <a:r>
              <a:rPr lang="en-US" altLang="zh-CN" sz="3200" dirty="0" smtClean="0"/>
              <a:t> </a:t>
            </a:r>
            <a:r>
              <a:rPr lang="zh-CN" altLang="en-US" sz="3200" dirty="0" smtClean="0"/>
              <a:t>教堂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76200"/>
            <a:ext cx="9245600" cy="693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3586371" y="4525769"/>
            <a:ext cx="2369729" cy="1077218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altLang="zh-CN" sz="3200" dirty="0" smtClean="0"/>
              <a:t>Kā </a:t>
            </a:r>
            <a:r>
              <a:rPr lang="en-US" altLang="zh-CN" sz="3200" dirty="0" err="1" smtClean="0"/>
              <a:t>Fēi</a:t>
            </a:r>
            <a:r>
              <a:rPr lang="en-US" altLang="zh-CN" sz="3200" dirty="0" smtClean="0"/>
              <a:t> </a:t>
            </a:r>
            <a:r>
              <a:rPr lang="en-US" altLang="zh-CN" sz="3200" dirty="0" err="1" smtClean="0"/>
              <a:t>Guǎn</a:t>
            </a:r>
            <a:r>
              <a:rPr lang="en-US" altLang="zh-CN" sz="3200" dirty="0" smtClean="0"/>
              <a:t> </a:t>
            </a:r>
            <a:r>
              <a:rPr lang="zh-CN" altLang="en-US" sz="3200" dirty="0" smtClean="0"/>
              <a:t>咖啡馆</a:t>
            </a:r>
            <a:endParaRPr lang="en-US" sz="3200" dirty="0"/>
          </a:p>
        </p:txBody>
      </p:sp>
      <p:sp>
        <p:nvSpPr>
          <p:cNvPr id="5" name="Rectangle 4"/>
          <p:cNvSpPr/>
          <p:nvPr/>
        </p:nvSpPr>
        <p:spPr>
          <a:xfrm>
            <a:off x="321162" y="233588"/>
            <a:ext cx="856919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dirty="0" smtClean="0"/>
              <a:t>Wǒ </a:t>
            </a:r>
            <a:r>
              <a:rPr lang="en-US" altLang="zh-CN" sz="4400" dirty="0" err="1" smtClean="0"/>
              <a:t>xǐ</a:t>
            </a:r>
            <a:r>
              <a:rPr lang="en-US" altLang="zh-CN" sz="4400" dirty="0" smtClean="0"/>
              <a:t> </a:t>
            </a:r>
            <a:r>
              <a:rPr lang="en-US" altLang="zh-CN" sz="4400" dirty="0" err="1" smtClean="0"/>
              <a:t>huān</a:t>
            </a:r>
            <a:r>
              <a:rPr lang="en-US" altLang="zh-CN" sz="4400" dirty="0" smtClean="0"/>
              <a:t> </a:t>
            </a:r>
            <a:r>
              <a:rPr lang="en-US" altLang="zh-CN" sz="4400" dirty="0" err="1" smtClean="0"/>
              <a:t>qù</a:t>
            </a:r>
            <a:r>
              <a:rPr lang="en-US" altLang="zh-CN" sz="4400" dirty="0" smtClean="0"/>
              <a:t> </a:t>
            </a:r>
            <a:r>
              <a:rPr lang="en-US" altLang="zh-CN" sz="4400" dirty="0" err="1" smtClean="0"/>
              <a:t>kā</a:t>
            </a:r>
            <a:r>
              <a:rPr lang="en-US" altLang="zh-CN" sz="4400" dirty="0" smtClean="0"/>
              <a:t> </a:t>
            </a:r>
            <a:r>
              <a:rPr lang="en-US" altLang="zh-CN" sz="4400" dirty="0" err="1" smtClean="0"/>
              <a:t>fēi</a:t>
            </a:r>
            <a:r>
              <a:rPr lang="en-US" altLang="zh-CN" sz="4400" dirty="0" smtClean="0"/>
              <a:t> </a:t>
            </a:r>
            <a:r>
              <a:rPr lang="en-US" altLang="zh-CN" sz="4400" dirty="0" err="1" smtClean="0"/>
              <a:t>guǎn</a:t>
            </a:r>
            <a:r>
              <a:rPr lang="en-US" altLang="zh-CN" sz="4400" dirty="0" smtClean="0"/>
              <a:t> . </a:t>
            </a:r>
            <a:r>
              <a:rPr lang="zh-CN" altLang="en-US" sz="4400" dirty="0" smtClean="0"/>
              <a:t>我喜欢去咖啡馆。</a:t>
            </a:r>
            <a:endParaRPr 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2309303"/>
            <a:ext cx="3733800" cy="341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14800" y="2309303"/>
            <a:ext cx="4356100" cy="349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7" name="TextBox 4"/>
          <p:cNvSpPr txBox="1">
            <a:spLocks noChangeArrowheads="1"/>
          </p:cNvSpPr>
          <p:nvPr/>
        </p:nvSpPr>
        <p:spPr bwMode="auto">
          <a:xfrm>
            <a:off x="2971800" y="5217027"/>
            <a:ext cx="3451445" cy="584776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2900" dirty="0" err="1" smtClean="0"/>
              <a:t>Tú</a:t>
            </a:r>
            <a:r>
              <a:rPr lang="en-US" sz="2900" dirty="0" smtClean="0"/>
              <a:t> </a:t>
            </a:r>
            <a:r>
              <a:rPr lang="en-US" sz="2900" dirty="0" err="1" smtClean="0"/>
              <a:t>Shū</a:t>
            </a:r>
            <a:r>
              <a:rPr lang="en-US" sz="2900" dirty="0" smtClean="0"/>
              <a:t> </a:t>
            </a:r>
            <a:r>
              <a:rPr lang="en-US" sz="2900" dirty="0" err="1" smtClean="0"/>
              <a:t>G</a:t>
            </a:r>
            <a:r>
              <a:rPr lang="en-US" altLang="zh-CN" sz="3200" dirty="0" err="1" smtClean="0"/>
              <a:t>uǎn</a:t>
            </a:r>
            <a:r>
              <a:rPr lang="en-US" altLang="zh-CN" sz="3200" dirty="0" smtClean="0"/>
              <a:t> </a:t>
            </a:r>
            <a:r>
              <a:rPr lang="zh-CN" altLang="en-US" sz="2900" dirty="0" smtClean="0"/>
              <a:t>图书馆</a:t>
            </a:r>
            <a:endParaRPr lang="en-US" sz="3600" dirty="0"/>
          </a:p>
        </p:txBody>
      </p:sp>
      <p:sp>
        <p:nvSpPr>
          <p:cNvPr id="7" name="Rectangle 6"/>
          <p:cNvSpPr/>
          <p:nvPr/>
        </p:nvSpPr>
        <p:spPr>
          <a:xfrm>
            <a:off x="1371600" y="272245"/>
            <a:ext cx="6722939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/>
              <a:t>Wǒ </a:t>
            </a:r>
            <a:r>
              <a:rPr lang="en-US" altLang="zh-CN" sz="4400" dirty="0" err="1" smtClean="0"/>
              <a:t>xǐ</a:t>
            </a:r>
            <a:r>
              <a:rPr lang="en-US" altLang="zh-CN" sz="4400" dirty="0" smtClean="0"/>
              <a:t> </a:t>
            </a:r>
            <a:r>
              <a:rPr lang="en-US" altLang="zh-CN" sz="4400" dirty="0" err="1" smtClean="0"/>
              <a:t>huān</a:t>
            </a:r>
            <a:r>
              <a:rPr lang="en-US" altLang="zh-CN" sz="4400" dirty="0" smtClean="0"/>
              <a:t> </a:t>
            </a:r>
            <a:r>
              <a:rPr lang="en-US" altLang="zh-CN" sz="4400" dirty="0" err="1" smtClean="0"/>
              <a:t>qù</a:t>
            </a:r>
            <a:r>
              <a:rPr lang="en-US" altLang="zh-CN" sz="4400" dirty="0" smtClean="0"/>
              <a:t> </a:t>
            </a:r>
            <a:r>
              <a:rPr lang="en-US" altLang="zh-CN" sz="4400" dirty="0" err="1" smtClean="0"/>
              <a:t>tú</a:t>
            </a:r>
            <a:r>
              <a:rPr lang="en-US" altLang="zh-CN" sz="4400" dirty="0" smtClean="0"/>
              <a:t> </a:t>
            </a:r>
            <a:r>
              <a:rPr lang="en-US" altLang="zh-CN" sz="4400" dirty="0" err="1" smtClean="0"/>
              <a:t>shū</a:t>
            </a:r>
            <a:r>
              <a:rPr lang="en-US" altLang="zh-CN" sz="4400" dirty="0" smtClean="0"/>
              <a:t> </a:t>
            </a:r>
            <a:r>
              <a:rPr lang="en-US" altLang="zh-CN" sz="4400" dirty="0" err="1" smtClean="0"/>
              <a:t>guǎn</a:t>
            </a:r>
            <a:r>
              <a:rPr lang="en-US" altLang="zh-CN" sz="4400" dirty="0" smtClean="0"/>
              <a:t> . </a:t>
            </a:r>
          </a:p>
          <a:p>
            <a:r>
              <a:rPr lang="zh-CN" altLang="en-US" sz="4400" dirty="0" smtClean="0"/>
              <a:t>我喜欢去图书馆。</a:t>
            </a:r>
            <a:endParaRPr 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TextBox 5"/>
          <p:cNvSpPr txBox="1">
            <a:spLocks noChangeArrowheads="1"/>
          </p:cNvSpPr>
          <p:nvPr/>
        </p:nvSpPr>
        <p:spPr bwMode="auto">
          <a:xfrm>
            <a:off x="2247900" y="5867400"/>
            <a:ext cx="4715482" cy="538609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altLang="zh-CN" sz="2900" dirty="0" err="1" smtClean="0"/>
              <a:t>Bǎi</a:t>
            </a:r>
            <a:r>
              <a:rPr lang="en-US" altLang="zh-CN" sz="2900" dirty="0" smtClean="0"/>
              <a:t> </a:t>
            </a:r>
            <a:r>
              <a:rPr lang="en-US" altLang="zh-CN" sz="2900" dirty="0" err="1" smtClean="0"/>
              <a:t>Huò</a:t>
            </a:r>
            <a:r>
              <a:rPr lang="en-US" altLang="zh-CN" sz="2900" dirty="0" smtClean="0"/>
              <a:t> </a:t>
            </a:r>
            <a:r>
              <a:rPr lang="en-US" altLang="zh-CN" sz="2900" dirty="0" err="1" smtClean="0"/>
              <a:t>Shāng</a:t>
            </a:r>
            <a:r>
              <a:rPr lang="en-US" altLang="zh-CN" sz="2900" dirty="0" smtClean="0"/>
              <a:t> </a:t>
            </a:r>
            <a:r>
              <a:rPr lang="en-US" altLang="zh-CN" sz="2900" dirty="0" err="1" smtClean="0"/>
              <a:t>Diàn</a:t>
            </a:r>
            <a:r>
              <a:rPr lang="en-US" altLang="zh-CN" sz="2900" dirty="0" smtClean="0"/>
              <a:t> </a:t>
            </a:r>
            <a:r>
              <a:rPr lang="zh-CN" altLang="en-US" sz="2900" dirty="0" smtClean="0"/>
              <a:t>百货商店</a:t>
            </a:r>
            <a:endParaRPr lang="en-US" sz="3600" dirty="0"/>
          </a:p>
        </p:txBody>
      </p:sp>
      <p:pic>
        <p:nvPicPr>
          <p:cNvPr id="34820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1905000"/>
            <a:ext cx="6705600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423351" y="458450"/>
            <a:ext cx="836481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dirty="0" smtClean="0"/>
              <a:t>Wǒ </a:t>
            </a:r>
            <a:r>
              <a:rPr lang="en-US" altLang="zh-CN" sz="4400" dirty="0" err="1" smtClean="0"/>
              <a:t>xǐ</a:t>
            </a:r>
            <a:r>
              <a:rPr lang="en-US" altLang="zh-CN" sz="4400" dirty="0" smtClean="0"/>
              <a:t> </a:t>
            </a:r>
            <a:r>
              <a:rPr lang="en-US" altLang="zh-CN" sz="4400" dirty="0" err="1" smtClean="0"/>
              <a:t>huān</a:t>
            </a:r>
            <a:r>
              <a:rPr lang="en-US" altLang="zh-CN" sz="4400" dirty="0" smtClean="0"/>
              <a:t> </a:t>
            </a:r>
            <a:r>
              <a:rPr lang="en-US" altLang="zh-CN" sz="4400" dirty="0" err="1" smtClean="0"/>
              <a:t>qù</a:t>
            </a:r>
            <a:r>
              <a:rPr lang="en-US" altLang="zh-CN" sz="4400" dirty="0" smtClean="0"/>
              <a:t> </a:t>
            </a:r>
            <a:r>
              <a:rPr lang="en-US" altLang="zh-CN" sz="4400" dirty="0" err="1" smtClean="0"/>
              <a:t>bǎi</a:t>
            </a:r>
            <a:r>
              <a:rPr lang="en-US" altLang="zh-CN" sz="4400" dirty="0" smtClean="0"/>
              <a:t> </a:t>
            </a:r>
            <a:r>
              <a:rPr lang="en-US" altLang="zh-CN" sz="4400" dirty="0" err="1" smtClean="0"/>
              <a:t>huò</a:t>
            </a:r>
            <a:r>
              <a:rPr lang="en-US" altLang="zh-CN" sz="4400" dirty="0" smtClean="0"/>
              <a:t> </a:t>
            </a:r>
            <a:r>
              <a:rPr lang="en-US" altLang="zh-CN" sz="4400" dirty="0" err="1" smtClean="0"/>
              <a:t>shāng</a:t>
            </a:r>
            <a:r>
              <a:rPr lang="en-US" altLang="zh-CN" sz="4400" dirty="0" smtClean="0"/>
              <a:t> </a:t>
            </a:r>
            <a:r>
              <a:rPr lang="en-US" altLang="zh-CN" sz="4400" dirty="0" err="1" smtClean="0"/>
              <a:t>diàn</a:t>
            </a:r>
            <a:r>
              <a:rPr lang="en-US" altLang="zh-CN" sz="4400" dirty="0" smtClean="0"/>
              <a:t>. </a:t>
            </a:r>
            <a:r>
              <a:rPr lang="zh-CN" altLang="en-US" sz="4400" dirty="0" smtClean="0"/>
              <a:t>我喜欢去百货商店。</a:t>
            </a:r>
            <a:endParaRPr 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3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2057400"/>
            <a:ext cx="75438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4" name="TextBox 5"/>
          <p:cNvSpPr txBox="1">
            <a:spLocks noChangeArrowheads="1"/>
          </p:cNvSpPr>
          <p:nvPr/>
        </p:nvSpPr>
        <p:spPr bwMode="auto">
          <a:xfrm>
            <a:off x="3295649" y="5181600"/>
            <a:ext cx="3112997" cy="1200329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altLang="zh-CN" sz="3600" dirty="0" err="1" smtClean="0"/>
              <a:t>Diàn</a:t>
            </a:r>
            <a:r>
              <a:rPr lang="en-US" altLang="zh-CN" sz="3600" dirty="0" smtClean="0"/>
              <a:t> </a:t>
            </a:r>
            <a:r>
              <a:rPr lang="en-US" altLang="zh-CN" sz="3600" dirty="0" err="1" smtClean="0"/>
              <a:t>Yǐng</a:t>
            </a:r>
            <a:r>
              <a:rPr lang="en-US" altLang="zh-CN" sz="3600" dirty="0" smtClean="0"/>
              <a:t> </a:t>
            </a:r>
            <a:r>
              <a:rPr lang="en-US" altLang="zh-CN" sz="3600" dirty="0" err="1" smtClean="0"/>
              <a:t>Yuàn</a:t>
            </a:r>
            <a:r>
              <a:rPr lang="zh-CN" altLang="en-US" sz="3600" dirty="0" smtClean="0"/>
              <a:t>电影院</a:t>
            </a:r>
            <a:endParaRPr lang="en-US" sz="3600" dirty="0"/>
          </a:p>
        </p:txBody>
      </p:sp>
      <p:sp>
        <p:nvSpPr>
          <p:cNvPr id="5" name="Rectangle 4"/>
          <p:cNvSpPr/>
          <p:nvPr/>
        </p:nvSpPr>
        <p:spPr>
          <a:xfrm>
            <a:off x="642324" y="321184"/>
            <a:ext cx="773967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dirty="0" smtClean="0"/>
              <a:t>Wǒ </a:t>
            </a:r>
            <a:r>
              <a:rPr lang="en-US" altLang="zh-CN" sz="4400" dirty="0" err="1" smtClean="0"/>
              <a:t>xǐ</a:t>
            </a:r>
            <a:r>
              <a:rPr lang="en-US" altLang="zh-CN" sz="4400" dirty="0" smtClean="0"/>
              <a:t> </a:t>
            </a:r>
            <a:r>
              <a:rPr lang="en-US" altLang="zh-CN" sz="4400" dirty="0" err="1" smtClean="0"/>
              <a:t>huān</a:t>
            </a:r>
            <a:r>
              <a:rPr lang="en-US" altLang="zh-CN" sz="4400" dirty="0" smtClean="0"/>
              <a:t> </a:t>
            </a:r>
            <a:r>
              <a:rPr lang="en-US" altLang="zh-CN" sz="4400" dirty="0" err="1" smtClean="0"/>
              <a:t>qù</a:t>
            </a:r>
            <a:r>
              <a:rPr lang="en-US" altLang="zh-CN" sz="4400" dirty="0" smtClean="0"/>
              <a:t> </a:t>
            </a:r>
            <a:r>
              <a:rPr lang="en-US" altLang="zh-CN" sz="4400" dirty="0" err="1" smtClean="0"/>
              <a:t>diàn</a:t>
            </a:r>
            <a:r>
              <a:rPr lang="en-US" altLang="zh-CN" sz="4400" dirty="0" smtClean="0"/>
              <a:t> </a:t>
            </a:r>
            <a:r>
              <a:rPr lang="en-US" altLang="zh-CN" sz="4400" dirty="0" err="1" smtClean="0"/>
              <a:t>yǐng</a:t>
            </a:r>
            <a:r>
              <a:rPr lang="en-US" altLang="zh-CN" sz="4400" dirty="0" smtClean="0"/>
              <a:t> </a:t>
            </a:r>
            <a:r>
              <a:rPr lang="en-US" altLang="zh-CN" sz="4400" dirty="0" err="1" smtClean="0"/>
              <a:t>yuàn</a:t>
            </a:r>
            <a:r>
              <a:rPr lang="en-US" altLang="zh-CN" sz="4400" dirty="0" smtClean="0"/>
              <a:t>. </a:t>
            </a:r>
            <a:r>
              <a:rPr lang="zh-CN" altLang="en-US" sz="4400" dirty="0" smtClean="0"/>
              <a:t>我喜欢去电影院。</a:t>
            </a:r>
            <a:endParaRPr 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7" name="Picture 2"/>
          <p:cNvPicPr>
            <a:picLocks noChangeAspect="1"/>
          </p:cNvPicPr>
          <p:nvPr/>
        </p:nvPicPr>
        <p:blipFill>
          <a:blip r:embed="rId2"/>
          <a:srcRect l="833" t="48035"/>
          <a:stretch>
            <a:fillRect/>
          </a:stretch>
        </p:blipFill>
        <p:spPr bwMode="auto">
          <a:xfrm>
            <a:off x="304800" y="2198688"/>
            <a:ext cx="8458200" cy="313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TextBox 4"/>
          <p:cNvSpPr txBox="1">
            <a:spLocks noChangeArrowheads="1"/>
          </p:cNvSpPr>
          <p:nvPr/>
        </p:nvSpPr>
        <p:spPr bwMode="auto">
          <a:xfrm>
            <a:off x="2971800" y="5334000"/>
            <a:ext cx="2971800" cy="1200329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altLang="zh-CN" sz="3600" dirty="0" err="1" smtClean="0"/>
              <a:t>Xué</a:t>
            </a:r>
            <a:r>
              <a:rPr lang="en-US" altLang="zh-CN" sz="3600" dirty="0" smtClean="0"/>
              <a:t> </a:t>
            </a:r>
            <a:r>
              <a:rPr lang="en-US" altLang="zh-CN" sz="3600" dirty="0" err="1" smtClean="0"/>
              <a:t>Xiào</a:t>
            </a:r>
            <a:r>
              <a:rPr lang="en-US" altLang="zh-CN" sz="3600" dirty="0" smtClean="0"/>
              <a:t> </a:t>
            </a:r>
            <a:r>
              <a:rPr lang="zh-CN" altLang="en-US" sz="3600" dirty="0" smtClean="0"/>
              <a:t>学校</a:t>
            </a:r>
            <a:endParaRPr lang="en-US" sz="3600" dirty="0" smtClean="0"/>
          </a:p>
          <a:p>
            <a:endParaRPr lang="en-US" sz="3600" dirty="0">
              <a:solidFill>
                <a:schemeClr val="tx2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4800" y="452577"/>
            <a:ext cx="824979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dirty="0" smtClean="0"/>
              <a:t>Wǒ </a:t>
            </a:r>
            <a:r>
              <a:rPr lang="en-US" altLang="zh-CN" sz="4400" dirty="0" err="1" smtClean="0"/>
              <a:t>xǐ</a:t>
            </a:r>
            <a:r>
              <a:rPr lang="en-US" altLang="zh-CN" sz="4400" dirty="0" smtClean="0"/>
              <a:t> </a:t>
            </a:r>
            <a:r>
              <a:rPr lang="en-US" altLang="zh-CN" sz="4400" dirty="0" err="1" smtClean="0"/>
              <a:t>huān</a:t>
            </a:r>
            <a:r>
              <a:rPr lang="en-US" altLang="zh-CN" sz="4400" dirty="0" smtClean="0"/>
              <a:t> </a:t>
            </a:r>
            <a:r>
              <a:rPr lang="en-US" altLang="zh-CN" sz="4400" dirty="0" err="1" smtClean="0"/>
              <a:t>qù</a:t>
            </a:r>
            <a:r>
              <a:rPr lang="en-US" altLang="zh-CN" sz="4400" dirty="0" smtClean="0"/>
              <a:t> </a:t>
            </a:r>
            <a:r>
              <a:rPr lang="en-US" altLang="zh-CN" sz="4400" dirty="0" err="1" smtClean="0"/>
              <a:t>xué</a:t>
            </a:r>
            <a:r>
              <a:rPr lang="en-US" altLang="zh-CN" sz="4400" dirty="0" smtClean="0"/>
              <a:t> </a:t>
            </a:r>
            <a:r>
              <a:rPr lang="en-US" altLang="zh-CN" sz="4400" dirty="0" err="1" smtClean="0"/>
              <a:t>xiào</a:t>
            </a:r>
            <a:r>
              <a:rPr lang="en-US" altLang="zh-CN" sz="4400" dirty="0" smtClean="0"/>
              <a:t>. </a:t>
            </a:r>
            <a:r>
              <a:rPr lang="zh-CN" altLang="en-US" sz="4400" dirty="0" smtClean="0"/>
              <a:t>我喜欢去学校。</a:t>
            </a:r>
            <a:endParaRPr 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1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2025650"/>
            <a:ext cx="7086600" cy="399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2" name="TextBox 4"/>
          <p:cNvSpPr txBox="1">
            <a:spLocks noChangeArrowheads="1"/>
          </p:cNvSpPr>
          <p:nvPr/>
        </p:nvSpPr>
        <p:spPr bwMode="auto">
          <a:xfrm>
            <a:off x="4423280" y="4803155"/>
            <a:ext cx="3167828" cy="175432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altLang="zh-CN" sz="3600" dirty="0" smtClean="0"/>
              <a:t>Tǐ </a:t>
            </a:r>
            <a:r>
              <a:rPr lang="en-US" altLang="zh-CN" sz="3600" dirty="0" err="1" smtClean="0"/>
              <a:t>Yù</a:t>
            </a:r>
            <a:r>
              <a:rPr lang="en-US" altLang="zh-CN" sz="3600" dirty="0" smtClean="0"/>
              <a:t> </a:t>
            </a:r>
            <a:r>
              <a:rPr lang="en-US" altLang="zh-CN" sz="3600" dirty="0" err="1" smtClean="0"/>
              <a:t>Guǎn</a:t>
            </a:r>
            <a:r>
              <a:rPr lang="en-US" sz="3600" dirty="0" smtClean="0"/>
              <a:t> </a:t>
            </a:r>
          </a:p>
          <a:p>
            <a:r>
              <a:rPr lang="zh-CN" altLang="en-US" sz="3600" dirty="0" smtClean="0"/>
              <a:t>体育馆</a:t>
            </a:r>
            <a:endParaRPr lang="en-US" sz="3600" dirty="0" smtClean="0"/>
          </a:p>
          <a:p>
            <a:endParaRPr lang="en-US" sz="3600" dirty="0">
              <a:solidFill>
                <a:schemeClr val="tx2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73273" y="432837"/>
            <a:ext cx="6319308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 smtClean="0"/>
              <a:t>Wǒ </a:t>
            </a:r>
            <a:r>
              <a:rPr lang="en-US" altLang="zh-CN" sz="4400" dirty="0" err="1" smtClean="0"/>
              <a:t>xǐ</a:t>
            </a:r>
            <a:r>
              <a:rPr lang="en-US" altLang="zh-CN" sz="4400" dirty="0" smtClean="0"/>
              <a:t> </a:t>
            </a:r>
            <a:r>
              <a:rPr lang="en-US" altLang="zh-CN" sz="4400" dirty="0" err="1" smtClean="0"/>
              <a:t>huān</a:t>
            </a:r>
            <a:r>
              <a:rPr lang="en-US" altLang="zh-CN" sz="4400" dirty="0" smtClean="0"/>
              <a:t> </a:t>
            </a:r>
            <a:r>
              <a:rPr lang="en-US" altLang="zh-CN" sz="4400" dirty="0" err="1" smtClean="0"/>
              <a:t>qù</a:t>
            </a:r>
            <a:r>
              <a:rPr lang="en-US" altLang="zh-CN" sz="4400" dirty="0" smtClean="0"/>
              <a:t> </a:t>
            </a:r>
            <a:r>
              <a:rPr lang="en-US" altLang="zh-CN" sz="4400" dirty="0" err="1" smtClean="0"/>
              <a:t>tǐ</a:t>
            </a:r>
            <a:r>
              <a:rPr lang="en-US" altLang="zh-CN" sz="4400" dirty="0" smtClean="0"/>
              <a:t> </a:t>
            </a:r>
            <a:r>
              <a:rPr lang="en-US" altLang="zh-CN" sz="4400" dirty="0" err="1" smtClean="0"/>
              <a:t>yù</a:t>
            </a:r>
            <a:r>
              <a:rPr lang="en-US" altLang="zh-CN" sz="4400" dirty="0" smtClean="0"/>
              <a:t> </a:t>
            </a:r>
            <a:r>
              <a:rPr lang="en-US" altLang="zh-CN" sz="4400" dirty="0" err="1" smtClean="0"/>
              <a:t>guǎn</a:t>
            </a:r>
            <a:r>
              <a:rPr lang="en-US" altLang="zh-CN" sz="4400" dirty="0" smtClean="0"/>
              <a:t>. </a:t>
            </a:r>
          </a:p>
          <a:p>
            <a:r>
              <a:rPr lang="zh-CN" altLang="en-US" sz="4400" dirty="0" smtClean="0"/>
              <a:t>我喜欢去体育馆。</a:t>
            </a:r>
            <a:endParaRPr 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537</TotalTime>
  <Words>267</Words>
  <Application>Microsoft Macintosh PowerPoint</Application>
  <PresentationFormat>On-screen Show (4:3)</PresentationFormat>
  <Paragraphs>58</Paragraphs>
  <Slides>17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Dì Fāng 地方</vt:lpstr>
      <vt:lpstr>Wǒ xǐ huān qù (to go)… 我喜欢去…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Now try this… “Shì yī Shì 试一试”</vt:lpstr>
      <vt:lpstr>Slide 16</vt:lpstr>
      <vt:lpstr>Slide 17</vt:lpstr>
    </vt:vector>
  </TitlesOfParts>
  <Company>HCPSS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Vamos a un restaurante</dc:title>
  <dc:creator>Howard County Administrator</dc:creator>
  <cp:lastModifiedBy>Howard County Administrator</cp:lastModifiedBy>
  <cp:revision>18</cp:revision>
  <cp:lastPrinted>2013-04-16T17:52:48Z</cp:lastPrinted>
  <dcterms:created xsi:type="dcterms:W3CDTF">2013-04-17T11:42:56Z</dcterms:created>
  <dcterms:modified xsi:type="dcterms:W3CDTF">2013-04-17T11:52:54Z</dcterms:modified>
</cp:coreProperties>
</file>